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1"/>
  </p:notesMasterIdLst>
  <p:sldIdLst>
    <p:sldId id="274" r:id="rId3"/>
    <p:sldId id="272" r:id="rId4"/>
    <p:sldId id="27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30" autoAdjust="0"/>
    <p:restoredTop sz="94660"/>
  </p:normalViewPr>
  <p:slideViewPr>
    <p:cSldViewPr snapToGrid="0">
      <p:cViewPr varScale="1">
        <p:scale>
          <a:sx n="76" d="100"/>
          <a:sy n="76" d="100"/>
        </p:scale>
        <p:origin x="114"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D71129-AEB4-4C81-B8D5-529CF08047D1}" type="datetimeFigureOut">
              <a:rPr lang="en-GB" smtClean="0"/>
              <a:t>09/10/2018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9BA96-EFAE-49FD-969F-68CE8B659077}" type="slidenum">
              <a:rPr lang="en-GB" smtClean="0"/>
              <a:t>‹#›</a:t>
            </a:fld>
            <a:endParaRPr lang="en-GB"/>
          </a:p>
        </p:txBody>
      </p:sp>
    </p:spTree>
    <p:extLst>
      <p:ext uri="{BB962C8B-B14F-4D97-AF65-F5344CB8AC3E}">
        <p14:creationId xmlns:p14="http://schemas.microsoft.com/office/powerpoint/2010/main" val="121860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65E6903-661B-4C0A-BE6D-5A36E49B9F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74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61185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136940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34382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566106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1092583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563551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231250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252368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180CB7-FCAF-CE49-B476-E8A4898859C9}"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942370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180CB7-FCAF-CE49-B476-E8A4898859C9}"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2576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80CB7-FCAF-CE49-B476-E8A4898859C9}"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31613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86773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1438456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174179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41432730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05676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180CB7-FCAF-CE49-B476-E8A4898859C9}"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12010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05445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180CB7-FCAF-CE49-B476-E8A4898859C9}"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81487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180CB7-FCAF-CE49-B476-E8A4898859C9}"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173603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80CB7-FCAF-CE49-B476-E8A4898859C9}"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748951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322424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180CB7-FCAF-CE49-B476-E8A4898859C9}"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BB0AD-2B89-B949-B818-B160DF02AA7A}" type="slidenum">
              <a:rPr lang="en-US" smtClean="0"/>
              <a:t>‹#›</a:t>
            </a:fld>
            <a:endParaRPr lang="en-US"/>
          </a:p>
        </p:txBody>
      </p:sp>
    </p:spTree>
    <p:extLst>
      <p:ext uri="{BB962C8B-B14F-4D97-AF65-F5344CB8AC3E}">
        <p14:creationId xmlns:p14="http://schemas.microsoft.com/office/powerpoint/2010/main" val="275821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80CB7-FCAF-CE49-B476-E8A4898859C9}"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BB0AD-2B89-B949-B818-B160DF02AA7A}" type="slidenum">
              <a:rPr lang="en-US" smtClean="0"/>
              <a:t>‹#›</a:t>
            </a:fld>
            <a:endParaRPr lang="en-US"/>
          </a:p>
        </p:txBody>
      </p:sp>
    </p:spTree>
    <p:extLst>
      <p:ext uri="{BB962C8B-B14F-4D97-AF65-F5344CB8AC3E}">
        <p14:creationId xmlns:p14="http://schemas.microsoft.com/office/powerpoint/2010/main" val="28650705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80CB7-FCAF-CE49-B476-E8A4898859C9}"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BB0AD-2B89-B949-B818-B160DF02AA7A}" type="slidenum">
              <a:rPr lang="en-US" smtClean="0"/>
              <a:t>‹#›</a:t>
            </a:fld>
            <a:endParaRPr lang="en-US"/>
          </a:p>
        </p:txBody>
      </p:sp>
    </p:spTree>
    <p:extLst>
      <p:ext uri="{BB962C8B-B14F-4D97-AF65-F5344CB8AC3E}">
        <p14:creationId xmlns:p14="http://schemas.microsoft.com/office/powerpoint/2010/main" val="23088195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692194/areas_to_investigate_guidance_for_IDSRs_v4.pdf"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9957" y="2139043"/>
            <a:ext cx="9282541" cy="769441"/>
          </a:xfrm>
          <a:prstGeom prst="rect">
            <a:avLst/>
          </a:prstGeom>
          <a:noFill/>
        </p:spPr>
        <p:txBody>
          <a:bodyPr wrap="none" rtlCol="0">
            <a:spAutoFit/>
          </a:bodyPr>
          <a:lstStyle/>
          <a:p>
            <a:r>
              <a:rPr lang="en-GB" sz="4400" b="1" dirty="0"/>
              <a:t>A </a:t>
            </a:r>
            <a:r>
              <a:rPr lang="en-GB" sz="4400" b="1" dirty="0" smtClean="0"/>
              <a:t>Brief Guide </a:t>
            </a:r>
            <a:r>
              <a:rPr lang="en-GB" sz="4400" b="1" dirty="0"/>
              <a:t>to </a:t>
            </a:r>
            <a:r>
              <a:rPr lang="en-GB" sz="4400" b="1" dirty="0" smtClean="0"/>
              <a:t>National Data </a:t>
            </a:r>
            <a:r>
              <a:rPr lang="en-GB" sz="4400" b="1" dirty="0"/>
              <a:t>Systems</a:t>
            </a:r>
          </a:p>
        </p:txBody>
      </p:sp>
    </p:spTree>
    <p:extLst>
      <p:ext uri="{BB962C8B-B14F-4D97-AF65-F5344CB8AC3E}">
        <p14:creationId xmlns:p14="http://schemas.microsoft.com/office/powerpoint/2010/main" val="183572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95197" y="1197897"/>
            <a:ext cx="1879041" cy="623248"/>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algn="ctr" defTabSz="457200"/>
            <a:r>
              <a:rPr lang="en-GB" sz="3600" spc="0" dirty="0"/>
              <a:t>IDSR:</a:t>
            </a:r>
          </a:p>
        </p:txBody>
      </p:sp>
      <p:graphicFrame>
        <p:nvGraphicFramePr>
          <p:cNvPr id="3" name="Table 2"/>
          <p:cNvGraphicFramePr>
            <a:graphicFrameLocks noGrp="1"/>
          </p:cNvGraphicFramePr>
          <p:nvPr>
            <p:extLst>
              <p:ext uri="{D42A27DB-BD31-4B8C-83A1-F6EECF244321}">
                <p14:modId xmlns:p14="http://schemas.microsoft.com/office/powerpoint/2010/main" val="2007683910"/>
              </p:ext>
            </p:extLst>
          </p:nvPr>
        </p:nvGraphicFramePr>
        <p:xfrm>
          <a:off x="1499578" y="2123406"/>
          <a:ext cx="6782636" cy="3205425"/>
        </p:xfrm>
        <a:graphic>
          <a:graphicData uri="http://schemas.openxmlformats.org/drawingml/2006/table">
            <a:tbl>
              <a:tblPr firstRow="1" bandRow="1">
                <a:tableStyleId>{5C22544A-7EE6-4342-B048-85BDC9FD1C3A}</a:tableStyleId>
              </a:tblPr>
              <a:tblGrid>
                <a:gridCol w="1647211">
                  <a:extLst>
                    <a:ext uri="{9D8B030D-6E8A-4147-A177-3AD203B41FA5}">
                      <a16:colId xmlns:a16="http://schemas.microsoft.com/office/drawing/2014/main" val="1581994370"/>
                    </a:ext>
                  </a:extLst>
                </a:gridCol>
                <a:gridCol w="5135425">
                  <a:extLst>
                    <a:ext uri="{9D8B030D-6E8A-4147-A177-3AD203B41FA5}">
                      <a16:colId xmlns:a16="http://schemas.microsoft.com/office/drawing/2014/main" val="4119147516"/>
                    </a:ext>
                  </a:extLst>
                </a:gridCol>
              </a:tblGrid>
              <a:tr h="763675">
                <a:tc>
                  <a:txBody>
                    <a:bodyPr/>
                    <a:lstStyle/>
                    <a:p>
                      <a:pPr algn="ctr"/>
                      <a:r>
                        <a:rPr lang="en-GB" b="1" dirty="0" smtClean="0">
                          <a:solidFill>
                            <a:sysClr val="windowText" lastClr="000000"/>
                          </a:solidFill>
                        </a:rPr>
                        <a:t>What?</a:t>
                      </a:r>
                      <a:endParaRPr lang="en-GB"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i="0" kern="1200" dirty="0" smtClean="0">
                          <a:solidFill>
                            <a:srgbClr val="002060"/>
                          </a:solidFill>
                          <a:effectLst/>
                          <a:latin typeface="+mn-lt"/>
                          <a:ea typeface="+mn-ea"/>
                          <a:cs typeface="+mn-cs"/>
                        </a:rPr>
                        <a:t>Ofsted</a:t>
                      </a:r>
                      <a:r>
                        <a:rPr lang="en-GB" sz="1800" b="0" i="0" kern="1200" baseline="0" dirty="0" smtClean="0">
                          <a:solidFill>
                            <a:srgbClr val="002060"/>
                          </a:solidFill>
                          <a:effectLst/>
                          <a:latin typeface="+mn-lt"/>
                          <a:ea typeface="+mn-ea"/>
                          <a:cs typeface="+mn-cs"/>
                        </a:rPr>
                        <a:t> </a:t>
                      </a:r>
                      <a:r>
                        <a:rPr lang="en-GB" sz="1800" b="0" i="0" kern="1200" dirty="0" smtClean="0">
                          <a:solidFill>
                            <a:srgbClr val="002060"/>
                          </a:solidFill>
                          <a:effectLst/>
                          <a:latin typeface="+mn-lt"/>
                          <a:ea typeface="+mn-ea"/>
                          <a:cs typeface="+mn-cs"/>
                        </a:rPr>
                        <a:t>Inspection Data Summary Reports. </a:t>
                      </a:r>
                    </a:p>
                    <a:p>
                      <a:r>
                        <a:rPr lang="en-GB" sz="1800" b="0" i="0" kern="1200" dirty="0" smtClean="0">
                          <a:solidFill>
                            <a:srgbClr val="002060"/>
                          </a:solidFill>
                          <a:effectLst/>
                          <a:latin typeface="+mn-lt"/>
                          <a:ea typeface="+mn-ea"/>
                          <a:cs typeface="+mn-cs"/>
                        </a:rPr>
                        <a:t>The first ‘data’ point of call for inspection.</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057183"/>
                  </a:ext>
                </a:extLst>
              </a:tr>
              <a:tr h="763675">
                <a:tc>
                  <a:txBody>
                    <a:bodyPr/>
                    <a:lstStyle/>
                    <a:p>
                      <a:pPr algn="ctr"/>
                      <a:r>
                        <a:rPr lang="en-GB" b="1" dirty="0" smtClean="0"/>
                        <a:t>Where?</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solidFill>
                            <a:srgbClr val="002060"/>
                          </a:solidFill>
                        </a:rPr>
                        <a:t>Via</a:t>
                      </a:r>
                      <a:r>
                        <a:rPr lang="en-GB" baseline="0" dirty="0" smtClean="0">
                          <a:solidFill>
                            <a:srgbClr val="002060"/>
                          </a:solidFill>
                        </a:rPr>
                        <a:t> ‘Secure Access’ or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dirty="0" smtClean="0">
                          <a:solidFill>
                            <a:srgbClr val="002060"/>
                          </a:solidFill>
                        </a:rPr>
                        <a:t>analyse-school-performance.service.gov.uk</a:t>
                      </a:r>
                      <a:endParaRPr lang="en-GB" dirty="0" smtClean="0">
                        <a:solidFill>
                          <a:srgbClr val="002060"/>
                        </a:solidFill>
                      </a:endParaRPr>
                    </a:p>
                    <a:p>
                      <a:r>
                        <a:rPr lang="en-GB" dirty="0" smtClean="0">
                          <a:solidFill>
                            <a:srgbClr val="002060"/>
                          </a:solidFill>
                        </a:rPr>
                        <a:t> - Found under ‘List of Reports’</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533528"/>
                  </a:ext>
                </a:extLst>
              </a:tr>
              <a:tr h="763675">
                <a:tc>
                  <a:txBody>
                    <a:bodyPr/>
                    <a:lstStyle/>
                    <a:p>
                      <a:pPr algn="ctr"/>
                      <a:r>
                        <a:rPr lang="en-GB" b="1" dirty="0" smtClean="0"/>
                        <a:t>When?</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November/December</a:t>
                      </a:r>
                    </a:p>
                    <a:p>
                      <a:r>
                        <a:rPr lang="en-GB" dirty="0" smtClean="0">
                          <a:solidFill>
                            <a:srgbClr val="002060"/>
                          </a:solidFill>
                        </a:rPr>
                        <a:t>Updated</a:t>
                      </a:r>
                      <a:r>
                        <a:rPr lang="en-GB" baseline="0" dirty="0" smtClean="0">
                          <a:solidFill>
                            <a:srgbClr val="002060"/>
                          </a:solidFill>
                        </a:rPr>
                        <a:t> January/March</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913640"/>
                  </a:ext>
                </a:extLst>
              </a:tr>
              <a:tr h="763675">
                <a:tc>
                  <a:txBody>
                    <a:bodyPr/>
                    <a:lstStyle/>
                    <a:p>
                      <a:pPr algn="ctr"/>
                      <a:r>
                        <a:rPr lang="en-GB" b="1" dirty="0" smtClean="0"/>
                        <a:t>Who?</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School leaders</a:t>
                      </a:r>
                      <a:r>
                        <a:rPr lang="en-GB" baseline="0" dirty="0" smtClean="0">
                          <a:solidFill>
                            <a:srgbClr val="002060"/>
                          </a:solidFill>
                        </a:rPr>
                        <a:t> and Ofsted Inspectors.</a:t>
                      </a:r>
                      <a:endParaRPr lang="en-GB"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623228"/>
                  </a:ext>
                </a:extLst>
              </a:tr>
            </a:tbl>
          </a:graphicData>
        </a:graphic>
      </p:graphicFrame>
    </p:spTree>
    <p:extLst>
      <p:ext uri="{BB962C8B-B14F-4D97-AF65-F5344CB8AC3E}">
        <p14:creationId xmlns:p14="http://schemas.microsoft.com/office/powerpoint/2010/main" val="355216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5942" y="1269303"/>
            <a:ext cx="7043894" cy="954107"/>
          </a:xfrm>
          <a:prstGeom prst="rect">
            <a:avLst/>
          </a:prstGeom>
          <a:noFill/>
        </p:spPr>
        <p:txBody>
          <a:bodyPr wrap="square" rtlCol="0">
            <a:spAutoFit/>
          </a:bodyPr>
          <a:lstStyle/>
          <a:p>
            <a:pPr defTabSz="457200"/>
            <a:r>
              <a:rPr lang="en-GB" sz="2800" b="1" dirty="0">
                <a:solidFill>
                  <a:srgbClr val="002060"/>
                </a:solidFill>
                <a:latin typeface="Calibri"/>
              </a:rPr>
              <a:t>IDSR gives areas to investigate and often these form Key Lines of Enquiry:</a:t>
            </a:r>
          </a:p>
        </p:txBody>
      </p:sp>
      <p:pic>
        <p:nvPicPr>
          <p:cNvPr id="3" name="Picture 2"/>
          <p:cNvPicPr>
            <a:picLocks noChangeAspect="1"/>
          </p:cNvPicPr>
          <p:nvPr/>
        </p:nvPicPr>
        <p:blipFill>
          <a:blip r:embed="rId2"/>
          <a:stretch>
            <a:fillRect/>
          </a:stretch>
        </p:blipFill>
        <p:spPr>
          <a:xfrm>
            <a:off x="1097382" y="2872188"/>
            <a:ext cx="5857875" cy="2495550"/>
          </a:xfrm>
          <a:prstGeom prst="rect">
            <a:avLst/>
          </a:prstGeom>
        </p:spPr>
      </p:pic>
    </p:spTree>
    <p:extLst>
      <p:ext uri="{BB962C8B-B14F-4D97-AF65-F5344CB8AC3E}">
        <p14:creationId xmlns:p14="http://schemas.microsoft.com/office/powerpoint/2010/main" val="2235622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5451" y="2030094"/>
            <a:ext cx="6662056" cy="3161449"/>
          </a:xfrm>
          <a:prstGeom prst="rect">
            <a:avLst/>
          </a:prstGeom>
        </p:spPr>
      </p:pic>
      <p:sp>
        <p:nvSpPr>
          <p:cNvPr id="3" name="TextBox 2">
            <a:extLst>
              <a:ext uri="{FF2B5EF4-FFF2-40B4-BE49-F238E27FC236}">
                <a16:creationId xmlns:a16="http://schemas.microsoft.com/office/drawing/2014/main" id="{E13C1E0A-C320-4010-87F0-ACE9299197BC}"/>
              </a:ext>
            </a:extLst>
          </p:cNvPr>
          <p:cNvSpPr txBox="1"/>
          <p:nvPr/>
        </p:nvSpPr>
        <p:spPr>
          <a:xfrm>
            <a:off x="1739203" y="3507421"/>
            <a:ext cx="4597958" cy="2308324"/>
          </a:xfrm>
          <a:prstGeom prst="rect">
            <a:avLst/>
          </a:prstGeom>
          <a:noFill/>
          <a:ln>
            <a:solidFill>
              <a:schemeClr val="tx1"/>
            </a:solidFill>
          </a:ln>
        </p:spPr>
        <p:txBody>
          <a:bodyPr wrap="square" rtlCol="0">
            <a:spAutoFit/>
          </a:bodyPr>
          <a:lstStyle/>
          <a:p>
            <a:pPr defTabSz="457200"/>
            <a:r>
              <a:rPr lang="en-GB" dirty="0">
                <a:solidFill>
                  <a:srgbClr val="002060"/>
                </a:solidFill>
                <a:latin typeface="Calibri"/>
              </a:rPr>
              <a:t>Areas to investigate show notable aspects of the data. They can be positive as well as negative, and may become lines of enquiry during an inspection. They are generated if data meets criteria set out in </a:t>
            </a:r>
            <a:r>
              <a:rPr lang="en-GB" dirty="0">
                <a:solidFill>
                  <a:srgbClr val="002060"/>
                </a:solidFill>
                <a:latin typeface="Calibri"/>
                <a:hlinkClick r:id="rId3"/>
              </a:rPr>
              <a:t>guidance</a:t>
            </a:r>
            <a:r>
              <a:rPr lang="en-GB" dirty="0">
                <a:solidFill>
                  <a:srgbClr val="002060"/>
                </a:solidFill>
                <a:latin typeface="Calibri"/>
              </a:rPr>
              <a:t> and in most cases require at least 11 pupils in a group or cohort, but progress trends can be produced for groups of 6 or more pupils. </a:t>
            </a:r>
          </a:p>
        </p:txBody>
      </p:sp>
      <p:sp>
        <p:nvSpPr>
          <p:cNvPr id="4" name="TextBox 3">
            <a:extLst>
              <a:ext uri="{FF2B5EF4-FFF2-40B4-BE49-F238E27FC236}">
                <a16:creationId xmlns:a16="http://schemas.microsoft.com/office/drawing/2014/main" id="{7C5FB4AC-6469-4062-8A29-C520599E6ACA}"/>
              </a:ext>
            </a:extLst>
          </p:cNvPr>
          <p:cNvSpPr txBox="1"/>
          <p:nvPr/>
        </p:nvSpPr>
        <p:spPr>
          <a:xfrm>
            <a:off x="8648282" y="2030093"/>
            <a:ext cx="1848897" cy="3785652"/>
          </a:xfrm>
          <a:prstGeom prst="rect">
            <a:avLst/>
          </a:prstGeom>
          <a:noFill/>
          <a:ln>
            <a:solidFill>
              <a:schemeClr val="tx1"/>
            </a:solidFill>
          </a:ln>
        </p:spPr>
        <p:txBody>
          <a:bodyPr wrap="square" rtlCol="0">
            <a:spAutoFit/>
          </a:bodyPr>
          <a:lstStyle/>
          <a:p>
            <a:pPr defTabSz="457200"/>
            <a:r>
              <a:rPr lang="en-GB" sz="1600" dirty="0">
                <a:solidFill>
                  <a:srgbClr val="002060"/>
                </a:solidFill>
                <a:latin typeface="Calibri"/>
              </a:rPr>
              <a:t>This page also shows floor standards and coasting thresholds with an indication of whether either applies to the school.</a:t>
            </a:r>
          </a:p>
          <a:p>
            <a:pPr defTabSz="457200"/>
            <a:endParaRPr lang="en-GB" sz="1600" dirty="0">
              <a:solidFill>
                <a:srgbClr val="002060"/>
              </a:solidFill>
              <a:latin typeface="Calibri"/>
            </a:endParaRPr>
          </a:p>
          <a:p>
            <a:pPr defTabSz="457200"/>
            <a:r>
              <a:rPr lang="en-GB" sz="1600" dirty="0">
                <a:solidFill>
                  <a:srgbClr val="002060"/>
                </a:solidFill>
                <a:latin typeface="Calibri"/>
              </a:rPr>
              <a:t>Floor standards apply to one year; coasting is a rolling 3 year measure (requires 3 red boxes in a row). </a:t>
            </a:r>
          </a:p>
        </p:txBody>
      </p:sp>
    </p:spTree>
    <p:extLst>
      <p:ext uri="{BB962C8B-B14F-4D97-AF65-F5344CB8AC3E}">
        <p14:creationId xmlns:p14="http://schemas.microsoft.com/office/powerpoint/2010/main" val="771090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8240" y="1147606"/>
            <a:ext cx="8700543" cy="4821010"/>
          </a:xfrm>
          <a:prstGeom prst="rect">
            <a:avLst/>
          </a:prstGeom>
        </p:spPr>
      </p:pic>
      <p:sp>
        <p:nvSpPr>
          <p:cNvPr id="3" name="TextBox 2"/>
          <p:cNvSpPr txBox="1"/>
          <p:nvPr/>
        </p:nvSpPr>
        <p:spPr>
          <a:xfrm>
            <a:off x="7428663" y="6147889"/>
            <a:ext cx="1733944" cy="369332"/>
          </a:xfrm>
          <a:prstGeom prst="rect">
            <a:avLst/>
          </a:prstGeom>
          <a:noFill/>
        </p:spPr>
        <p:txBody>
          <a:bodyPr wrap="square" rtlCol="0">
            <a:spAutoFit/>
          </a:bodyPr>
          <a:lstStyle/>
          <a:p>
            <a:pPr defTabSz="457200"/>
            <a:r>
              <a:rPr lang="en-GB" dirty="0">
                <a:solidFill>
                  <a:prstClr val="black"/>
                </a:solidFill>
                <a:latin typeface="Calibri"/>
              </a:rPr>
              <a:t>IDSR: Page 7 &amp; 8</a:t>
            </a:r>
          </a:p>
        </p:txBody>
      </p:sp>
      <p:pic>
        <p:nvPicPr>
          <p:cNvPr id="4" name="Picture 3"/>
          <p:cNvPicPr>
            <a:picLocks noChangeAspect="1"/>
          </p:cNvPicPr>
          <p:nvPr/>
        </p:nvPicPr>
        <p:blipFill>
          <a:blip r:embed="rId3"/>
          <a:stretch>
            <a:fillRect/>
          </a:stretch>
        </p:blipFill>
        <p:spPr>
          <a:xfrm>
            <a:off x="658240" y="6037281"/>
            <a:ext cx="3533775" cy="295275"/>
          </a:xfrm>
          <a:prstGeom prst="rect">
            <a:avLst/>
          </a:prstGeom>
        </p:spPr>
      </p:pic>
    </p:spTree>
    <p:extLst>
      <p:ext uri="{BB962C8B-B14F-4D97-AF65-F5344CB8AC3E}">
        <p14:creationId xmlns:p14="http://schemas.microsoft.com/office/powerpoint/2010/main" val="1852189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00843" y="1129347"/>
            <a:ext cx="5797899" cy="4984779"/>
          </a:xfrm>
          <a:prstGeom prst="rect">
            <a:avLst/>
          </a:prstGeom>
        </p:spPr>
      </p:pic>
    </p:spTree>
    <p:extLst>
      <p:ext uri="{BB962C8B-B14F-4D97-AF65-F5344CB8AC3E}">
        <p14:creationId xmlns:p14="http://schemas.microsoft.com/office/powerpoint/2010/main" val="2792683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4797" y="1499407"/>
            <a:ext cx="7506118" cy="623248"/>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algn="ctr" defTabSz="457200"/>
            <a:r>
              <a:rPr lang="en-GB" sz="3600" spc="0" dirty="0"/>
              <a:t>Compare School Performance:</a:t>
            </a:r>
          </a:p>
        </p:txBody>
      </p:sp>
      <p:graphicFrame>
        <p:nvGraphicFramePr>
          <p:cNvPr id="3" name="Table 2"/>
          <p:cNvGraphicFramePr>
            <a:graphicFrameLocks noGrp="1"/>
          </p:cNvGraphicFramePr>
          <p:nvPr>
            <p:extLst>
              <p:ext uri="{D42A27DB-BD31-4B8C-83A1-F6EECF244321}">
                <p14:modId xmlns:p14="http://schemas.microsoft.com/office/powerpoint/2010/main" val="684646808"/>
              </p:ext>
            </p:extLst>
          </p:nvPr>
        </p:nvGraphicFramePr>
        <p:xfrm>
          <a:off x="1258278" y="2428205"/>
          <a:ext cx="6782636" cy="3054700"/>
        </p:xfrm>
        <a:graphic>
          <a:graphicData uri="http://schemas.openxmlformats.org/drawingml/2006/table">
            <a:tbl>
              <a:tblPr firstRow="1" bandRow="1">
                <a:tableStyleId>{5C22544A-7EE6-4342-B048-85BDC9FD1C3A}</a:tableStyleId>
              </a:tblPr>
              <a:tblGrid>
                <a:gridCol w="1647211">
                  <a:extLst>
                    <a:ext uri="{9D8B030D-6E8A-4147-A177-3AD203B41FA5}">
                      <a16:colId xmlns:a16="http://schemas.microsoft.com/office/drawing/2014/main" val="1581994370"/>
                    </a:ext>
                  </a:extLst>
                </a:gridCol>
                <a:gridCol w="5135425">
                  <a:extLst>
                    <a:ext uri="{9D8B030D-6E8A-4147-A177-3AD203B41FA5}">
                      <a16:colId xmlns:a16="http://schemas.microsoft.com/office/drawing/2014/main" val="4119147516"/>
                    </a:ext>
                  </a:extLst>
                </a:gridCol>
              </a:tblGrid>
              <a:tr h="763675">
                <a:tc>
                  <a:txBody>
                    <a:bodyPr/>
                    <a:lstStyle/>
                    <a:p>
                      <a:pPr algn="ctr"/>
                      <a:r>
                        <a:rPr lang="en-GB" b="1" dirty="0" smtClean="0">
                          <a:solidFill>
                            <a:sysClr val="windowText" lastClr="000000"/>
                          </a:solidFill>
                        </a:rPr>
                        <a:t>What?</a:t>
                      </a:r>
                      <a:endParaRPr lang="en-GB"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0" dirty="0" smtClean="0">
                          <a:solidFill>
                            <a:srgbClr val="002060"/>
                          </a:solidFill>
                        </a:rPr>
                        <a:t>Overview</a:t>
                      </a:r>
                      <a:r>
                        <a:rPr lang="en-GB" sz="1800" b="0" baseline="0" dirty="0" smtClean="0">
                          <a:solidFill>
                            <a:srgbClr val="002060"/>
                          </a:solidFill>
                        </a:rPr>
                        <a:t> statistics on individual schools, that can be viewed individually or in comparison tables.</a:t>
                      </a:r>
                      <a:endParaRPr lang="en-GB" sz="1800"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057183"/>
                  </a:ext>
                </a:extLst>
              </a:tr>
              <a:tr h="763675">
                <a:tc>
                  <a:txBody>
                    <a:bodyPr/>
                    <a:lstStyle/>
                    <a:p>
                      <a:pPr algn="ctr"/>
                      <a:r>
                        <a:rPr lang="en-GB" b="1" dirty="0" smtClean="0"/>
                        <a:t>Where?</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dirty="0" smtClean="0">
                          <a:solidFill>
                            <a:srgbClr val="002060"/>
                          </a:solidFill>
                        </a:rPr>
                        <a:t>https://www.compare-school-performance.service.gov.uk/</a:t>
                      </a:r>
                      <a:endParaRPr lang="en-GB" sz="16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533528"/>
                  </a:ext>
                </a:extLst>
              </a:tr>
              <a:tr h="763675">
                <a:tc>
                  <a:txBody>
                    <a:bodyPr/>
                    <a:lstStyle/>
                    <a:p>
                      <a:pPr algn="ctr"/>
                      <a:r>
                        <a:rPr lang="en-GB" b="1" dirty="0" smtClean="0"/>
                        <a:t>When?</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October</a:t>
                      </a:r>
                      <a:r>
                        <a:rPr lang="en-GB" baseline="0" dirty="0" smtClean="0">
                          <a:solidFill>
                            <a:srgbClr val="002060"/>
                          </a:solidFill>
                        </a:rPr>
                        <a:t> – Provisional, </a:t>
                      </a:r>
                    </a:p>
                    <a:p>
                      <a:r>
                        <a:rPr lang="en-GB" baseline="0" dirty="0" smtClean="0">
                          <a:solidFill>
                            <a:srgbClr val="002060"/>
                          </a:solidFill>
                        </a:rPr>
                        <a:t>January – Validated, March/April - Final</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913640"/>
                  </a:ext>
                </a:extLst>
              </a:tr>
              <a:tr h="763675">
                <a:tc>
                  <a:txBody>
                    <a:bodyPr/>
                    <a:lstStyle/>
                    <a:p>
                      <a:pPr algn="ctr"/>
                      <a:r>
                        <a:rPr lang="en-GB" b="1" dirty="0" smtClean="0"/>
                        <a:t>Who?</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Public</a:t>
                      </a:r>
                      <a:endParaRPr lang="en-GB"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623228"/>
                  </a:ext>
                </a:extLst>
              </a:tr>
            </a:tbl>
          </a:graphicData>
        </a:graphic>
      </p:graphicFrame>
    </p:spTree>
    <p:extLst>
      <p:ext uri="{BB962C8B-B14F-4D97-AF65-F5344CB8AC3E}">
        <p14:creationId xmlns:p14="http://schemas.microsoft.com/office/powerpoint/2010/main" val="3147807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72811" y="1710454"/>
            <a:ext cx="7475974" cy="2785719"/>
          </a:xfrm>
          <a:prstGeom prst="rect">
            <a:avLst/>
          </a:prstGeom>
        </p:spPr>
        <p:txBody>
          <a:bodyPr vert="horz" lIns="68580" tIns="34290" rIns="68580" bIns="34290" rtlCol="0">
            <a:normAutofit/>
          </a:bodyPr>
          <a:lstStyle>
            <a:lvl1pPr marL="342900" indent="-342900" defTabSz="457200">
              <a:spcBef>
                <a:spcPct val="20000"/>
              </a:spcBef>
              <a:buFont typeface="Arial"/>
              <a:buChar char="•"/>
              <a:defRPr sz="2000">
                <a:solidFill>
                  <a:schemeClr val="tx1">
                    <a:lumMod val="75000"/>
                    <a:lumOff val="25000"/>
                  </a:schemeClr>
                </a:solidFill>
                <a:latin typeface="Arial" pitchFamily="34" charset="0"/>
                <a:cs typeface="Arial" pitchFamily="34" charset="0"/>
              </a:defRPr>
            </a:lvl1pPr>
            <a:lvl2pPr marL="742950" indent="-285750" defTabSz="457200">
              <a:spcBef>
                <a:spcPct val="20000"/>
              </a:spcBef>
              <a:buFont typeface="Arial"/>
              <a:buChar char="–"/>
              <a:defRPr sz="2400"/>
            </a:lvl2pPr>
            <a:lvl3pPr marL="1143000" indent="-228600" defTabSz="457200">
              <a:spcBef>
                <a:spcPct val="20000"/>
              </a:spcBef>
              <a:buFont typeface="Arial"/>
              <a:buChar char="•"/>
              <a:defRPr sz="2000"/>
            </a:lvl3pPr>
            <a:lvl4pPr marL="1600200" indent="-228600" defTabSz="457200">
              <a:spcBef>
                <a:spcPct val="20000"/>
              </a:spcBef>
              <a:buFont typeface="Arial"/>
              <a:buChar char="–"/>
            </a:lvl4pPr>
            <a:lvl5pPr marL="2057400" indent="-228600" defTabSz="457200">
              <a:spcBef>
                <a:spcPct val="20000"/>
              </a:spcBef>
              <a:buFont typeface="Arial"/>
              <a:buChar char="»"/>
            </a:lvl5pPr>
            <a:lvl6pPr marL="2514600" indent="-228600" defTabSz="457200">
              <a:spcBef>
                <a:spcPct val="20000"/>
              </a:spcBef>
              <a:buFont typeface="Arial"/>
              <a:buChar char="•"/>
            </a:lvl6pPr>
            <a:lvl7pPr marL="2971800" indent="-228600" defTabSz="457200">
              <a:spcBef>
                <a:spcPct val="20000"/>
              </a:spcBef>
              <a:buFont typeface="Arial"/>
              <a:buChar char="•"/>
            </a:lvl7pPr>
            <a:lvl8pPr marL="3429000" indent="-228600" defTabSz="457200">
              <a:spcBef>
                <a:spcPct val="20000"/>
              </a:spcBef>
              <a:buFont typeface="Arial"/>
              <a:buChar char="•"/>
            </a:lvl8pPr>
            <a:lvl9pPr marL="3886200" indent="-228600" defTabSz="457200">
              <a:spcBef>
                <a:spcPct val="20000"/>
              </a:spcBef>
              <a:buFont typeface="Arial"/>
              <a:buChar char="•"/>
            </a:lvl9pPr>
          </a:lstStyle>
          <a:p>
            <a:pPr marL="457200" lvl="1" indent="0">
              <a:buNone/>
            </a:pPr>
            <a:r>
              <a:rPr lang="en-GB" dirty="0">
                <a:solidFill>
                  <a:srgbClr val="002060"/>
                </a:solidFill>
                <a:latin typeface="Calibri"/>
              </a:rPr>
              <a:t>Compare school performance (the performance tables), has improved the most out of all the national data sources. </a:t>
            </a:r>
          </a:p>
          <a:p>
            <a:pPr marL="457200" lvl="1" indent="0">
              <a:buNone/>
            </a:pPr>
            <a:endParaRPr lang="en-GB" dirty="0">
              <a:solidFill>
                <a:srgbClr val="002060"/>
              </a:solidFill>
              <a:latin typeface="Calibri"/>
            </a:endParaRPr>
          </a:p>
          <a:p>
            <a:pPr marL="457200" lvl="1" indent="0">
              <a:buNone/>
            </a:pPr>
            <a:r>
              <a:rPr lang="en-GB" dirty="0">
                <a:solidFill>
                  <a:srgbClr val="002060"/>
                </a:solidFill>
                <a:latin typeface="Calibri"/>
              </a:rPr>
              <a:t>It can be much more useful than it was previously to either view a single school’s outcomes or to compare across schools.</a:t>
            </a:r>
          </a:p>
          <a:p>
            <a:pPr marL="457200" lvl="1" indent="0">
              <a:buNone/>
            </a:pPr>
            <a:endParaRPr lang="en-GB" sz="1800" dirty="0">
              <a:solidFill>
                <a:prstClr val="black"/>
              </a:solidFill>
              <a:latin typeface="Calibri"/>
            </a:endParaRPr>
          </a:p>
        </p:txBody>
      </p:sp>
    </p:spTree>
    <p:extLst>
      <p:ext uri="{BB962C8B-B14F-4D97-AF65-F5344CB8AC3E}">
        <p14:creationId xmlns:p14="http://schemas.microsoft.com/office/powerpoint/2010/main" val="3456312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1497" y="1194607"/>
            <a:ext cx="6270171" cy="623248"/>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algn="ctr" defTabSz="457200"/>
            <a:r>
              <a:rPr lang="en-GB" sz="3600" spc="0" dirty="0"/>
              <a:t>Statistical First Releases:</a:t>
            </a:r>
          </a:p>
        </p:txBody>
      </p:sp>
      <p:graphicFrame>
        <p:nvGraphicFramePr>
          <p:cNvPr id="3" name="Table 2"/>
          <p:cNvGraphicFramePr>
            <a:graphicFrameLocks noGrp="1"/>
          </p:cNvGraphicFramePr>
          <p:nvPr>
            <p:extLst>
              <p:ext uri="{D42A27DB-BD31-4B8C-83A1-F6EECF244321}">
                <p14:modId xmlns:p14="http://schemas.microsoft.com/office/powerpoint/2010/main" val="2140573773"/>
              </p:ext>
            </p:extLst>
          </p:nvPr>
        </p:nvGraphicFramePr>
        <p:xfrm>
          <a:off x="1524978" y="2123405"/>
          <a:ext cx="6782636" cy="3054700"/>
        </p:xfrm>
        <a:graphic>
          <a:graphicData uri="http://schemas.openxmlformats.org/drawingml/2006/table">
            <a:tbl>
              <a:tblPr firstRow="1" bandRow="1">
                <a:tableStyleId>{5C22544A-7EE6-4342-B048-85BDC9FD1C3A}</a:tableStyleId>
              </a:tblPr>
              <a:tblGrid>
                <a:gridCol w="1647211">
                  <a:extLst>
                    <a:ext uri="{9D8B030D-6E8A-4147-A177-3AD203B41FA5}">
                      <a16:colId xmlns:a16="http://schemas.microsoft.com/office/drawing/2014/main" val="1581994370"/>
                    </a:ext>
                  </a:extLst>
                </a:gridCol>
                <a:gridCol w="5135425">
                  <a:extLst>
                    <a:ext uri="{9D8B030D-6E8A-4147-A177-3AD203B41FA5}">
                      <a16:colId xmlns:a16="http://schemas.microsoft.com/office/drawing/2014/main" val="4119147516"/>
                    </a:ext>
                  </a:extLst>
                </a:gridCol>
              </a:tblGrid>
              <a:tr h="763675">
                <a:tc>
                  <a:txBody>
                    <a:bodyPr/>
                    <a:lstStyle/>
                    <a:p>
                      <a:pPr algn="ctr"/>
                      <a:r>
                        <a:rPr lang="en-GB" b="1" dirty="0" smtClean="0">
                          <a:solidFill>
                            <a:sysClr val="windowText" lastClr="000000"/>
                          </a:solidFill>
                        </a:rPr>
                        <a:t>What?</a:t>
                      </a:r>
                      <a:endParaRPr lang="en-GB"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smtClean="0">
                          <a:solidFill>
                            <a:srgbClr val="002060"/>
                          </a:solidFill>
                        </a:rPr>
                        <a:t>Government</a:t>
                      </a:r>
                      <a:r>
                        <a:rPr lang="en-GB" b="0" baseline="0" dirty="0" smtClean="0">
                          <a:solidFill>
                            <a:srgbClr val="002060"/>
                          </a:solidFill>
                        </a:rPr>
                        <a:t> statistics at national, regional, local authority level.</a:t>
                      </a:r>
                      <a:endParaRPr lang="en-GB"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057183"/>
                  </a:ext>
                </a:extLst>
              </a:tr>
              <a:tr h="763675">
                <a:tc>
                  <a:txBody>
                    <a:bodyPr/>
                    <a:lstStyle/>
                    <a:p>
                      <a:pPr algn="ctr"/>
                      <a:r>
                        <a:rPr lang="en-GB" b="1" dirty="0" smtClean="0"/>
                        <a:t>Where?</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dirty="0" smtClean="0">
                          <a:solidFill>
                            <a:srgbClr val="002060"/>
                          </a:solidFill>
                        </a:rPr>
                        <a:t>https://www.gov.uk/government/collections/statistics-gcses-key-stage-4</a:t>
                      </a:r>
                      <a:endParaRPr lang="en-GB" sz="12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533528"/>
                  </a:ext>
                </a:extLst>
              </a:tr>
              <a:tr h="763675">
                <a:tc>
                  <a:txBody>
                    <a:bodyPr/>
                    <a:lstStyle/>
                    <a:p>
                      <a:pPr algn="ctr"/>
                      <a:r>
                        <a:rPr lang="en-GB" b="1" dirty="0" smtClean="0"/>
                        <a:t>When?</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October (Provisional)</a:t>
                      </a:r>
                    </a:p>
                    <a:p>
                      <a:r>
                        <a:rPr lang="en-GB" dirty="0" smtClean="0">
                          <a:solidFill>
                            <a:srgbClr val="002060"/>
                          </a:solidFill>
                        </a:rPr>
                        <a:t>January (Validated)</a:t>
                      </a:r>
                      <a:endParaRPr lang="en-GB"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913640"/>
                  </a:ext>
                </a:extLst>
              </a:tr>
              <a:tr h="763675">
                <a:tc>
                  <a:txBody>
                    <a:bodyPr/>
                    <a:lstStyle/>
                    <a:p>
                      <a:pPr algn="ctr"/>
                      <a:r>
                        <a:rPr lang="en-GB" b="1" dirty="0" smtClean="0"/>
                        <a:t>Who?</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Public</a:t>
                      </a:r>
                      <a:endParaRPr lang="en-GB"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623228"/>
                  </a:ext>
                </a:extLst>
              </a:tr>
            </a:tbl>
          </a:graphicData>
        </a:graphic>
      </p:graphicFrame>
    </p:spTree>
    <p:extLst>
      <p:ext uri="{BB962C8B-B14F-4D97-AF65-F5344CB8AC3E}">
        <p14:creationId xmlns:p14="http://schemas.microsoft.com/office/powerpoint/2010/main" val="2105293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925" y="1520944"/>
            <a:ext cx="8195235" cy="3755697"/>
          </a:xfrm>
          <a:prstGeom prst="rect">
            <a:avLst/>
          </a:prstGeom>
        </p:spPr>
      </p:pic>
      <p:sp>
        <p:nvSpPr>
          <p:cNvPr id="7" name="Oval 6"/>
          <p:cNvSpPr/>
          <p:nvPr/>
        </p:nvSpPr>
        <p:spPr>
          <a:xfrm>
            <a:off x="327967" y="4603401"/>
            <a:ext cx="7305152" cy="281356"/>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prstClr val="white"/>
              </a:solidFill>
              <a:latin typeface="Calibri"/>
            </a:endParaRPr>
          </a:p>
        </p:txBody>
      </p:sp>
    </p:spTree>
    <p:extLst>
      <p:ext uri="{BB962C8B-B14F-4D97-AF65-F5344CB8AC3E}">
        <p14:creationId xmlns:p14="http://schemas.microsoft.com/office/powerpoint/2010/main" val="379923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1348" y="1436078"/>
            <a:ext cx="7285055" cy="1077218"/>
          </a:xfrm>
          <a:prstGeom prst="rect">
            <a:avLst/>
          </a:prstGeom>
        </p:spPr>
        <p:txBody>
          <a:bodyPr wrap="square">
            <a:spAutoFit/>
          </a:bodyPr>
          <a:lstStyle/>
          <a:p>
            <a:pPr defTabSz="457200"/>
            <a:r>
              <a:rPr lang="en-GB" sz="3200" b="1" dirty="0">
                <a:solidFill>
                  <a:srgbClr val="002060"/>
                </a:solidFill>
                <a:latin typeface="Calibri"/>
              </a:rPr>
              <a:t>National data systems and how they relate to strategic data use in schools:</a:t>
            </a:r>
            <a:endParaRPr lang="en-GB" sz="3200" dirty="0">
              <a:solidFill>
                <a:prstClr val="black"/>
              </a:solidFill>
              <a:latin typeface="Calibri"/>
            </a:endParaRPr>
          </a:p>
        </p:txBody>
      </p:sp>
      <p:sp>
        <p:nvSpPr>
          <p:cNvPr id="3" name="TextBox 2"/>
          <p:cNvSpPr txBox="1"/>
          <p:nvPr/>
        </p:nvSpPr>
        <p:spPr>
          <a:xfrm>
            <a:off x="1372756" y="2802864"/>
            <a:ext cx="7433647" cy="3447098"/>
          </a:xfrm>
          <a:prstGeom prst="rect">
            <a:avLst/>
          </a:prstGeom>
          <a:noFill/>
        </p:spPr>
        <p:txBody>
          <a:bodyPr wrap="square" rtlCol="0">
            <a:spAutoFit/>
          </a:bodyPr>
          <a:lstStyle/>
          <a:p>
            <a:pPr marL="285750" indent="-285750" defTabSz="457200">
              <a:buFont typeface="Arial" panose="020B0604020202020204" pitchFamily="34" charset="0"/>
              <a:buChar char="•"/>
            </a:pPr>
            <a:r>
              <a:rPr lang="en-GB" sz="2000" dirty="0">
                <a:solidFill>
                  <a:prstClr val="black"/>
                </a:solidFill>
                <a:latin typeface="Calibri"/>
              </a:rPr>
              <a:t>Often they don’t, although they may provide a starting point for questioning, that can be confirmed or denied by school evidence.</a:t>
            </a:r>
          </a:p>
          <a:p>
            <a:pPr marL="285750" indent="-285750" defTabSz="457200">
              <a:buFont typeface="Arial" panose="020B0604020202020204" pitchFamily="34" charset="0"/>
              <a:buChar char="•"/>
            </a:pPr>
            <a:endParaRPr lang="en-GB" sz="2000" dirty="0">
              <a:solidFill>
                <a:prstClr val="black"/>
              </a:solidFill>
              <a:latin typeface="Calibri"/>
            </a:endParaRPr>
          </a:p>
          <a:p>
            <a:pPr marL="285750" indent="-285750" defTabSz="457200">
              <a:buFont typeface="Arial" panose="020B0604020202020204" pitchFamily="34" charset="0"/>
              <a:buChar char="•"/>
            </a:pPr>
            <a:r>
              <a:rPr lang="en-GB" sz="2000" dirty="0">
                <a:solidFill>
                  <a:prstClr val="black"/>
                </a:solidFill>
                <a:latin typeface="Calibri"/>
              </a:rPr>
              <a:t>They provide an indication towards future policy direction.</a:t>
            </a:r>
          </a:p>
          <a:p>
            <a:pPr marL="285750" indent="-285750" defTabSz="457200">
              <a:buFont typeface="Arial" panose="020B0604020202020204" pitchFamily="34" charset="0"/>
              <a:buChar char="•"/>
            </a:pPr>
            <a:endParaRPr lang="en-GB" sz="2000" dirty="0">
              <a:solidFill>
                <a:prstClr val="black"/>
              </a:solidFill>
              <a:latin typeface="Calibri"/>
            </a:endParaRPr>
          </a:p>
          <a:p>
            <a:pPr marL="285750" indent="-285750" defTabSz="457200">
              <a:buFont typeface="Arial" panose="020B0604020202020204" pitchFamily="34" charset="0"/>
              <a:buChar char="•"/>
            </a:pPr>
            <a:r>
              <a:rPr lang="en-GB" sz="2000" dirty="0">
                <a:solidFill>
                  <a:prstClr val="black"/>
                </a:solidFill>
                <a:latin typeface="Calibri"/>
              </a:rPr>
              <a:t>The figures the national systems generate should not be a surprise to schools that are on top of their own data use.</a:t>
            </a:r>
          </a:p>
          <a:p>
            <a:pPr marL="285750" indent="-285750" defTabSz="457200">
              <a:buFont typeface="Arial" panose="020B0604020202020204" pitchFamily="34" charset="0"/>
              <a:buChar char="•"/>
            </a:pPr>
            <a:endParaRPr lang="en-GB" sz="2000" dirty="0">
              <a:solidFill>
                <a:prstClr val="black"/>
              </a:solidFill>
              <a:latin typeface="Calibri"/>
            </a:endParaRPr>
          </a:p>
          <a:p>
            <a:pPr marL="285750" indent="-285750" defTabSz="457200">
              <a:buFont typeface="Arial" panose="020B0604020202020204" pitchFamily="34" charset="0"/>
              <a:buChar char="•"/>
            </a:pPr>
            <a:r>
              <a:rPr lang="en-GB" sz="2000" dirty="0">
                <a:solidFill>
                  <a:prstClr val="black"/>
                </a:solidFill>
                <a:latin typeface="Calibri"/>
              </a:rPr>
              <a:t>They can be useful to glean a national or local picture from that can help schools to understand their own position.</a:t>
            </a:r>
          </a:p>
          <a:p>
            <a:pPr marL="285750" indent="-285750" defTabSz="457200">
              <a:buFont typeface="Arial" panose="020B0604020202020204" pitchFamily="34" charset="0"/>
              <a:buChar char="•"/>
            </a:pPr>
            <a:endParaRPr lang="en-GB" dirty="0">
              <a:solidFill>
                <a:prstClr val="black"/>
              </a:solidFill>
              <a:latin typeface="Calibri"/>
            </a:endParaRPr>
          </a:p>
        </p:txBody>
      </p:sp>
    </p:spTree>
    <p:extLst>
      <p:ext uri="{BB962C8B-B14F-4D97-AF65-F5344CB8AC3E}">
        <p14:creationId xmlns:p14="http://schemas.microsoft.com/office/powerpoint/2010/main" val="3258405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7454" y="2555697"/>
            <a:ext cx="8429946" cy="3341866"/>
          </a:xfrm>
        </p:spPr>
        <p:txBody>
          <a:bodyPr>
            <a:normAutofit/>
          </a:bodyPr>
          <a:lstStyle/>
          <a:p>
            <a:r>
              <a:rPr lang="en-GB" sz="2400" dirty="0"/>
              <a:t>Data should help provide clarity for teaching staff and assist strategic decision making at all levels.</a:t>
            </a:r>
          </a:p>
          <a:p>
            <a:r>
              <a:rPr lang="en-GB" sz="2400" dirty="0"/>
              <a:t>Getting the blend right between systems, culture and practice.</a:t>
            </a:r>
          </a:p>
          <a:p>
            <a:r>
              <a:rPr lang="en-GB" sz="2400" dirty="0"/>
              <a:t>Define clear objectives.</a:t>
            </a:r>
          </a:p>
          <a:p>
            <a:r>
              <a:rPr lang="en-GB" sz="2400" dirty="0"/>
              <a:t>Communicate changes and stick to them.</a:t>
            </a:r>
          </a:p>
          <a:p>
            <a:r>
              <a:rPr lang="en-GB" sz="2400" dirty="0"/>
              <a:t>Present data clearly and concisely.</a:t>
            </a:r>
          </a:p>
          <a:p>
            <a:r>
              <a:rPr lang="en-GB" sz="2400" dirty="0"/>
              <a:t>Allow time for analysis, discussion and strategic thinking.</a:t>
            </a:r>
          </a:p>
        </p:txBody>
      </p:sp>
      <p:sp>
        <p:nvSpPr>
          <p:cNvPr id="4" name="Title 1"/>
          <p:cNvSpPr txBox="1">
            <a:spLocks/>
          </p:cNvSpPr>
          <p:nvPr/>
        </p:nvSpPr>
        <p:spPr>
          <a:xfrm>
            <a:off x="1502452" y="1359667"/>
            <a:ext cx="6870477" cy="684803"/>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defTabSz="457200"/>
            <a:r>
              <a:rPr lang="en-GB" sz="4000" spc="0" dirty="0">
                <a:latin typeface="Calibri"/>
              </a:rPr>
              <a:t>Overarching Strategic Aims:</a:t>
            </a:r>
          </a:p>
        </p:txBody>
      </p:sp>
    </p:spTree>
    <p:extLst>
      <p:ext uri="{BB962C8B-B14F-4D97-AF65-F5344CB8AC3E}">
        <p14:creationId xmlns:p14="http://schemas.microsoft.com/office/powerpoint/2010/main" val="1204630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43914" y="2883596"/>
            <a:ext cx="3898760" cy="2672861"/>
          </a:xfrm>
          <a:prstGeom prst="rect">
            <a:avLst/>
          </a:prstGeom>
        </p:spPr>
        <p:txBody>
          <a:bodyPr vert="horz" lIns="68580" tIns="34290" rIns="68580" bIns="34290" rtlCol="0">
            <a:normAutofit lnSpcReduction="10000"/>
          </a:bodyPr>
          <a:lstStyle>
            <a:lvl1pPr marL="342900" indent="-342900" defTabSz="457200">
              <a:spcBef>
                <a:spcPct val="20000"/>
              </a:spcBef>
              <a:buFont typeface="Arial"/>
              <a:buChar char="•"/>
              <a:defRPr sz="2000">
                <a:solidFill>
                  <a:schemeClr val="tx1">
                    <a:lumMod val="75000"/>
                    <a:lumOff val="25000"/>
                  </a:schemeClr>
                </a:solidFill>
                <a:latin typeface="Arial" pitchFamily="34" charset="0"/>
                <a:cs typeface="Arial" pitchFamily="34" charset="0"/>
              </a:defRPr>
            </a:lvl1pPr>
            <a:lvl2pPr marL="742950" indent="-285750" defTabSz="457200">
              <a:spcBef>
                <a:spcPct val="20000"/>
              </a:spcBef>
              <a:buFont typeface="Arial"/>
              <a:buChar char="–"/>
              <a:defRPr sz="2400"/>
            </a:lvl2pPr>
            <a:lvl3pPr marL="1143000" indent="-228600" defTabSz="457200">
              <a:spcBef>
                <a:spcPct val="20000"/>
              </a:spcBef>
              <a:buFont typeface="Arial"/>
              <a:buChar char="•"/>
              <a:defRPr sz="2000"/>
            </a:lvl3pPr>
            <a:lvl4pPr marL="1600200" indent="-228600" defTabSz="457200">
              <a:spcBef>
                <a:spcPct val="20000"/>
              </a:spcBef>
              <a:buFont typeface="Arial"/>
              <a:buChar char="–"/>
            </a:lvl4pPr>
            <a:lvl5pPr marL="2057400" indent="-228600" defTabSz="457200">
              <a:spcBef>
                <a:spcPct val="20000"/>
              </a:spcBef>
              <a:buFont typeface="Arial"/>
              <a:buChar char="»"/>
            </a:lvl5pPr>
            <a:lvl6pPr marL="2514600" indent="-228600" defTabSz="457200">
              <a:spcBef>
                <a:spcPct val="20000"/>
              </a:spcBef>
              <a:buFont typeface="Arial"/>
              <a:buChar char="•"/>
            </a:lvl6pPr>
            <a:lvl7pPr marL="2971800" indent="-228600" defTabSz="457200">
              <a:spcBef>
                <a:spcPct val="20000"/>
              </a:spcBef>
              <a:buFont typeface="Arial"/>
              <a:buChar char="•"/>
            </a:lvl7pPr>
            <a:lvl8pPr marL="3429000" indent="-228600" defTabSz="457200">
              <a:spcBef>
                <a:spcPct val="20000"/>
              </a:spcBef>
              <a:buFont typeface="Arial"/>
              <a:buChar char="•"/>
            </a:lvl8pPr>
            <a:lvl9pPr marL="3886200" indent="-228600" defTabSz="457200">
              <a:spcBef>
                <a:spcPct val="20000"/>
              </a:spcBef>
              <a:buFont typeface="Arial"/>
              <a:buChar char="•"/>
            </a:lvl9pPr>
          </a:lstStyle>
          <a:p>
            <a:r>
              <a:rPr lang="en-GB" sz="2200" dirty="0" err="1">
                <a:solidFill>
                  <a:prstClr val="black">
                    <a:lumMod val="75000"/>
                    <a:lumOff val="25000"/>
                  </a:prstClr>
                </a:solidFill>
              </a:rPr>
              <a:t>RAISEonline</a:t>
            </a:r>
            <a:endParaRPr lang="en-GB" sz="2200" dirty="0">
              <a:solidFill>
                <a:prstClr val="black">
                  <a:lumMod val="75000"/>
                  <a:lumOff val="25000"/>
                </a:prstClr>
              </a:solidFill>
            </a:endParaRPr>
          </a:p>
          <a:p>
            <a:endParaRPr lang="en-GB" sz="2200" dirty="0">
              <a:solidFill>
                <a:prstClr val="black">
                  <a:lumMod val="75000"/>
                  <a:lumOff val="25000"/>
                </a:prstClr>
              </a:solidFill>
            </a:endParaRPr>
          </a:p>
          <a:p>
            <a:r>
              <a:rPr lang="en-GB" sz="2200" dirty="0">
                <a:solidFill>
                  <a:prstClr val="black">
                    <a:lumMod val="75000"/>
                    <a:lumOff val="25000"/>
                  </a:prstClr>
                </a:solidFill>
              </a:rPr>
              <a:t>Inspection Dashboard</a:t>
            </a:r>
          </a:p>
          <a:p>
            <a:endParaRPr lang="en-GB" sz="2200" dirty="0">
              <a:solidFill>
                <a:prstClr val="black">
                  <a:lumMod val="75000"/>
                  <a:lumOff val="25000"/>
                </a:prstClr>
              </a:solidFill>
            </a:endParaRPr>
          </a:p>
          <a:p>
            <a:r>
              <a:rPr lang="en-GB" sz="2200" dirty="0" err="1">
                <a:solidFill>
                  <a:prstClr val="black">
                    <a:lumMod val="75000"/>
                    <a:lumOff val="25000"/>
                  </a:prstClr>
                </a:solidFill>
              </a:rPr>
              <a:t>DfE</a:t>
            </a:r>
            <a:r>
              <a:rPr lang="en-GB" sz="2200" dirty="0">
                <a:solidFill>
                  <a:prstClr val="black">
                    <a:lumMod val="75000"/>
                    <a:lumOff val="25000"/>
                  </a:prstClr>
                </a:solidFill>
              </a:rPr>
              <a:t> Performance tables</a:t>
            </a:r>
          </a:p>
          <a:p>
            <a:endParaRPr lang="en-GB" sz="2200" dirty="0">
              <a:solidFill>
                <a:prstClr val="black">
                  <a:lumMod val="75000"/>
                  <a:lumOff val="25000"/>
                </a:prstClr>
              </a:solidFill>
            </a:endParaRPr>
          </a:p>
          <a:p>
            <a:r>
              <a:rPr lang="en-GB" sz="2200" dirty="0">
                <a:solidFill>
                  <a:prstClr val="black">
                    <a:lumMod val="75000"/>
                    <a:lumOff val="25000"/>
                  </a:prstClr>
                </a:solidFill>
              </a:rPr>
              <a:t>Statistical first releases</a:t>
            </a:r>
            <a:endParaRPr lang="en-GB" sz="1800" dirty="0">
              <a:solidFill>
                <a:prstClr val="black">
                  <a:lumMod val="75000"/>
                  <a:lumOff val="25000"/>
                </a:prstClr>
              </a:solidFill>
            </a:endParaRPr>
          </a:p>
        </p:txBody>
      </p:sp>
      <p:sp>
        <p:nvSpPr>
          <p:cNvPr id="6" name="Title 1"/>
          <p:cNvSpPr txBox="1">
            <a:spLocks/>
          </p:cNvSpPr>
          <p:nvPr/>
        </p:nvSpPr>
        <p:spPr>
          <a:xfrm>
            <a:off x="1345365" y="1541135"/>
            <a:ext cx="6420895" cy="623248"/>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algn="ctr" defTabSz="457200"/>
            <a:r>
              <a:rPr lang="en-GB" sz="3600" spc="0" dirty="0"/>
              <a:t>Main National Data Sources:</a:t>
            </a:r>
          </a:p>
        </p:txBody>
      </p:sp>
      <p:sp>
        <p:nvSpPr>
          <p:cNvPr id="7" name="Content Placeholder 2"/>
          <p:cNvSpPr txBox="1">
            <a:spLocks/>
          </p:cNvSpPr>
          <p:nvPr/>
        </p:nvSpPr>
        <p:spPr>
          <a:xfrm>
            <a:off x="5746543" y="2765306"/>
            <a:ext cx="4360985" cy="3143461"/>
          </a:xfrm>
          <a:prstGeom prst="rect">
            <a:avLst/>
          </a:prstGeom>
        </p:spPr>
        <p:txBody>
          <a:bodyPr vert="horz" lIns="68580" tIns="34290" rIns="68580" bIns="34290" rtlCol="0">
            <a:normAutofit/>
          </a:bodyPr>
          <a:lstStyle>
            <a:lvl1pPr marL="342900" indent="-342900" defTabSz="457200">
              <a:spcBef>
                <a:spcPct val="20000"/>
              </a:spcBef>
              <a:buFont typeface="Arial"/>
              <a:buChar char="•"/>
              <a:defRPr sz="2000">
                <a:solidFill>
                  <a:schemeClr val="tx1">
                    <a:lumMod val="75000"/>
                    <a:lumOff val="25000"/>
                  </a:schemeClr>
                </a:solidFill>
                <a:latin typeface="Arial" pitchFamily="34" charset="0"/>
                <a:cs typeface="Arial" pitchFamily="34" charset="0"/>
              </a:defRPr>
            </a:lvl1pPr>
            <a:lvl2pPr marL="742950" indent="-285750" defTabSz="457200">
              <a:spcBef>
                <a:spcPct val="20000"/>
              </a:spcBef>
              <a:buFont typeface="Arial"/>
              <a:buChar char="–"/>
              <a:defRPr sz="2400"/>
            </a:lvl2pPr>
            <a:lvl3pPr marL="1143000" indent="-228600" defTabSz="457200">
              <a:spcBef>
                <a:spcPct val="20000"/>
              </a:spcBef>
              <a:buFont typeface="Arial"/>
              <a:buChar char="•"/>
              <a:defRPr sz="2000"/>
            </a:lvl3pPr>
            <a:lvl4pPr marL="1600200" indent="-228600" defTabSz="457200">
              <a:spcBef>
                <a:spcPct val="20000"/>
              </a:spcBef>
              <a:buFont typeface="Arial"/>
              <a:buChar char="–"/>
            </a:lvl4pPr>
            <a:lvl5pPr marL="2057400" indent="-228600" defTabSz="457200">
              <a:spcBef>
                <a:spcPct val="20000"/>
              </a:spcBef>
              <a:buFont typeface="Arial"/>
              <a:buChar char="»"/>
            </a:lvl5pPr>
            <a:lvl6pPr marL="2514600" indent="-228600" defTabSz="457200">
              <a:spcBef>
                <a:spcPct val="20000"/>
              </a:spcBef>
              <a:buFont typeface="Arial"/>
              <a:buChar char="•"/>
            </a:lvl6pPr>
            <a:lvl7pPr marL="2971800" indent="-228600" defTabSz="457200">
              <a:spcBef>
                <a:spcPct val="20000"/>
              </a:spcBef>
              <a:buFont typeface="Arial"/>
              <a:buChar char="•"/>
            </a:lvl7pPr>
            <a:lvl8pPr marL="3429000" indent="-228600" defTabSz="457200">
              <a:spcBef>
                <a:spcPct val="20000"/>
              </a:spcBef>
              <a:buFont typeface="Arial"/>
              <a:buChar char="•"/>
            </a:lvl8pPr>
            <a:lvl9pPr marL="3886200" indent="-228600" defTabSz="457200">
              <a:spcBef>
                <a:spcPct val="20000"/>
              </a:spcBef>
              <a:buFont typeface="Arial"/>
              <a:buChar char="•"/>
            </a:lvl9pPr>
          </a:lstStyle>
          <a:p>
            <a:r>
              <a:rPr lang="en-GB" sz="2200" dirty="0">
                <a:solidFill>
                  <a:prstClr val="black">
                    <a:lumMod val="75000"/>
                    <a:lumOff val="25000"/>
                  </a:prstClr>
                </a:solidFill>
              </a:rPr>
              <a:t>Analyse School Performance</a:t>
            </a:r>
          </a:p>
          <a:p>
            <a:pPr marL="0" indent="0">
              <a:buNone/>
            </a:pPr>
            <a:r>
              <a:rPr lang="en-GB" sz="2200" dirty="0">
                <a:solidFill>
                  <a:prstClr val="black">
                    <a:lumMod val="75000"/>
                    <a:lumOff val="25000"/>
                  </a:prstClr>
                </a:solidFill>
              </a:rPr>
              <a:t> </a:t>
            </a:r>
          </a:p>
          <a:p>
            <a:r>
              <a:rPr lang="en-GB" sz="2200" dirty="0">
                <a:solidFill>
                  <a:prstClr val="black">
                    <a:lumMod val="75000"/>
                    <a:lumOff val="25000"/>
                  </a:prstClr>
                </a:solidFill>
              </a:rPr>
              <a:t>IDSR</a:t>
            </a:r>
          </a:p>
          <a:p>
            <a:pPr marL="0" indent="0">
              <a:buNone/>
            </a:pPr>
            <a:endParaRPr lang="en-GB" sz="2200" dirty="0">
              <a:solidFill>
                <a:prstClr val="black">
                  <a:lumMod val="75000"/>
                  <a:lumOff val="25000"/>
                </a:prstClr>
              </a:solidFill>
            </a:endParaRPr>
          </a:p>
          <a:p>
            <a:r>
              <a:rPr lang="en-GB" sz="2200" dirty="0" err="1">
                <a:solidFill>
                  <a:prstClr val="black">
                    <a:lumMod val="75000"/>
                    <a:lumOff val="25000"/>
                  </a:prstClr>
                </a:solidFill>
              </a:rPr>
              <a:t>DfE</a:t>
            </a:r>
            <a:r>
              <a:rPr lang="en-GB" sz="2200" dirty="0">
                <a:solidFill>
                  <a:prstClr val="black">
                    <a:lumMod val="75000"/>
                    <a:lumOff val="25000"/>
                  </a:prstClr>
                </a:solidFill>
              </a:rPr>
              <a:t> Performance tables</a:t>
            </a:r>
            <a:r>
              <a:rPr lang="en-GB" sz="1800" dirty="0">
                <a:solidFill>
                  <a:prstClr val="black">
                    <a:lumMod val="75000"/>
                    <a:lumOff val="25000"/>
                  </a:prstClr>
                </a:solidFill>
              </a:rPr>
              <a:t> (compare school performance)</a:t>
            </a:r>
          </a:p>
          <a:p>
            <a:r>
              <a:rPr lang="en-GB" sz="2200" dirty="0">
                <a:solidFill>
                  <a:prstClr val="black">
                    <a:lumMod val="75000"/>
                    <a:lumOff val="25000"/>
                  </a:prstClr>
                </a:solidFill>
              </a:rPr>
              <a:t>Statistical first releases</a:t>
            </a:r>
          </a:p>
        </p:txBody>
      </p:sp>
      <p:sp>
        <p:nvSpPr>
          <p:cNvPr id="2" name="TextBox 1"/>
          <p:cNvSpPr txBox="1"/>
          <p:nvPr/>
        </p:nvSpPr>
        <p:spPr>
          <a:xfrm>
            <a:off x="1415703" y="2280178"/>
            <a:ext cx="1396720" cy="369332"/>
          </a:xfrm>
          <a:prstGeom prst="rect">
            <a:avLst/>
          </a:prstGeom>
          <a:noFill/>
        </p:spPr>
        <p:txBody>
          <a:bodyPr wrap="square" rtlCol="0">
            <a:spAutoFit/>
          </a:bodyPr>
          <a:lstStyle/>
          <a:p>
            <a:pPr defTabSz="457200"/>
            <a:r>
              <a:rPr lang="en-GB" b="1" u="sng" dirty="0">
                <a:solidFill>
                  <a:prstClr val="black"/>
                </a:solidFill>
                <a:latin typeface="Calibri"/>
              </a:rPr>
              <a:t>Recent Past</a:t>
            </a:r>
          </a:p>
        </p:txBody>
      </p:sp>
      <p:sp>
        <p:nvSpPr>
          <p:cNvPr id="8" name="TextBox 7"/>
          <p:cNvSpPr txBox="1"/>
          <p:nvPr/>
        </p:nvSpPr>
        <p:spPr>
          <a:xfrm>
            <a:off x="5848700" y="2280178"/>
            <a:ext cx="1396720" cy="369332"/>
          </a:xfrm>
          <a:prstGeom prst="rect">
            <a:avLst/>
          </a:prstGeom>
          <a:noFill/>
        </p:spPr>
        <p:txBody>
          <a:bodyPr wrap="square" rtlCol="0">
            <a:spAutoFit/>
          </a:bodyPr>
          <a:lstStyle/>
          <a:p>
            <a:pPr defTabSz="457200"/>
            <a:r>
              <a:rPr lang="en-GB" b="1" u="sng" dirty="0">
                <a:solidFill>
                  <a:prstClr val="black"/>
                </a:solidFill>
                <a:latin typeface="Calibri"/>
              </a:rPr>
              <a:t>Present</a:t>
            </a:r>
          </a:p>
        </p:txBody>
      </p:sp>
      <p:sp>
        <p:nvSpPr>
          <p:cNvPr id="3" name="Down Arrow 2"/>
          <p:cNvSpPr/>
          <p:nvPr/>
        </p:nvSpPr>
        <p:spPr>
          <a:xfrm rot="16200000">
            <a:off x="4578423" y="2185013"/>
            <a:ext cx="497393" cy="1657979"/>
          </a:xfrm>
          <a:prstGeom prst="downArrow">
            <a:avLst>
              <a:gd name="adj1" fmla="val 50000"/>
              <a:gd name="adj2" fmla="val 51471"/>
            </a:avLst>
          </a:prstGeom>
        </p:spPr>
        <p:style>
          <a:lnRef idx="1">
            <a:schemeClr val="accent1"/>
          </a:lnRef>
          <a:fillRef idx="3">
            <a:schemeClr val="accent1"/>
          </a:fillRef>
          <a:effectRef idx="2">
            <a:schemeClr val="accent1"/>
          </a:effectRef>
          <a:fontRef idx="minor">
            <a:schemeClr val="lt1"/>
          </a:fontRef>
        </p:style>
        <p:txBody>
          <a:bodyPr vert="vert" rtlCol="0" anchor="ctr"/>
          <a:lstStyle/>
          <a:p>
            <a:pPr algn="ctr" defTabSz="457200"/>
            <a:r>
              <a:rPr lang="en-GB" dirty="0">
                <a:solidFill>
                  <a:prstClr val="white"/>
                </a:solidFill>
                <a:latin typeface="Calibri"/>
              </a:rPr>
              <a:t>Replaced by</a:t>
            </a:r>
          </a:p>
        </p:txBody>
      </p:sp>
      <p:sp>
        <p:nvSpPr>
          <p:cNvPr id="9" name="Down Arrow 8"/>
          <p:cNvSpPr/>
          <p:nvPr/>
        </p:nvSpPr>
        <p:spPr>
          <a:xfrm rot="16200000">
            <a:off x="4754272" y="3098591"/>
            <a:ext cx="497393" cy="1306288"/>
          </a:xfrm>
          <a:prstGeom prst="downArrow">
            <a:avLst>
              <a:gd name="adj1" fmla="val 50000"/>
              <a:gd name="adj2" fmla="val 51471"/>
            </a:avLst>
          </a:prstGeom>
        </p:spPr>
        <p:style>
          <a:lnRef idx="1">
            <a:schemeClr val="accent1"/>
          </a:lnRef>
          <a:fillRef idx="3">
            <a:schemeClr val="accent1"/>
          </a:fillRef>
          <a:effectRef idx="2">
            <a:schemeClr val="accent1"/>
          </a:effectRef>
          <a:fontRef idx="minor">
            <a:schemeClr val="lt1"/>
          </a:fontRef>
        </p:style>
        <p:txBody>
          <a:bodyPr vert="vert" rtlCol="0" anchor="ctr"/>
          <a:lstStyle/>
          <a:p>
            <a:pPr algn="ctr" defTabSz="457200"/>
            <a:r>
              <a:rPr lang="en-GB" sz="1400" dirty="0">
                <a:solidFill>
                  <a:prstClr val="white"/>
                </a:solidFill>
                <a:latin typeface="Calibri"/>
              </a:rPr>
              <a:t>Replaced by</a:t>
            </a:r>
          </a:p>
        </p:txBody>
      </p:sp>
      <p:sp>
        <p:nvSpPr>
          <p:cNvPr id="10" name="Down Arrow 9"/>
          <p:cNvSpPr/>
          <p:nvPr/>
        </p:nvSpPr>
        <p:spPr>
          <a:xfrm rot="16200000">
            <a:off x="4798513" y="4002794"/>
            <a:ext cx="497393" cy="1135463"/>
          </a:xfrm>
          <a:prstGeom prst="downArrow">
            <a:avLst>
              <a:gd name="adj1" fmla="val 50000"/>
              <a:gd name="adj2" fmla="val 51471"/>
            </a:avLst>
          </a:prstGeom>
        </p:spPr>
        <p:style>
          <a:lnRef idx="1">
            <a:schemeClr val="accent1"/>
          </a:lnRef>
          <a:fillRef idx="3">
            <a:schemeClr val="accent1"/>
          </a:fillRef>
          <a:effectRef idx="2">
            <a:schemeClr val="accent1"/>
          </a:effectRef>
          <a:fontRef idx="minor">
            <a:schemeClr val="lt1"/>
          </a:fontRef>
        </p:style>
        <p:txBody>
          <a:bodyPr vert="vert" rtlCol="0" anchor="ctr"/>
          <a:lstStyle/>
          <a:p>
            <a:pPr algn="ctr" defTabSz="457200"/>
            <a:r>
              <a:rPr lang="en-GB" sz="1400" dirty="0">
                <a:solidFill>
                  <a:prstClr val="white"/>
                </a:solidFill>
                <a:latin typeface="Calibri"/>
              </a:rPr>
              <a:t>Evolved into</a:t>
            </a:r>
          </a:p>
        </p:txBody>
      </p:sp>
      <p:sp>
        <p:nvSpPr>
          <p:cNvPr id="11" name="Down Arrow 10"/>
          <p:cNvSpPr/>
          <p:nvPr/>
        </p:nvSpPr>
        <p:spPr>
          <a:xfrm rot="16200000">
            <a:off x="4955236" y="4782208"/>
            <a:ext cx="497393" cy="904353"/>
          </a:xfrm>
          <a:prstGeom prst="downArrow">
            <a:avLst>
              <a:gd name="adj1" fmla="val 50000"/>
              <a:gd name="adj2" fmla="val 51471"/>
            </a:avLst>
          </a:prstGeom>
        </p:spPr>
        <p:style>
          <a:lnRef idx="1">
            <a:schemeClr val="accent1"/>
          </a:lnRef>
          <a:fillRef idx="3">
            <a:schemeClr val="accent1"/>
          </a:fillRef>
          <a:effectRef idx="2">
            <a:schemeClr val="accent1"/>
          </a:effectRef>
          <a:fontRef idx="minor">
            <a:schemeClr val="lt1"/>
          </a:fontRef>
        </p:style>
        <p:txBody>
          <a:bodyPr vert="vert" rtlCol="0" anchor="ctr"/>
          <a:lstStyle/>
          <a:p>
            <a:pPr algn="ctr" defTabSz="457200"/>
            <a:r>
              <a:rPr lang="en-GB" sz="1200" dirty="0">
                <a:solidFill>
                  <a:prstClr val="white"/>
                </a:solidFill>
                <a:latin typeface="Calibri"/>
              </a:rPr>
              <a:t>remain as</a:t>
            </a:r>
          </a:p>
        </p:txBody>
      </p:sp>
    </p:spTree>
    <p:extLst>
      <p:ext uri="{BB962C8B-B14F-4D97-AF65-F5344CB8AC3E}">
        <p14:creationId xmlns:p14="http://schemas.microsoft.com/office/powerpoint/2010/main" val="1445054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17397" y="1512107"/>
            <a:ext cx="8179357" cy="623248"/>
          </a:xfrm>
          <a:prstGeom prst="rect">
            <a:avLst/>
          </a:prstGeom>
          <a:noFill/>
        </p:spPr>
        <p:txBody>
          <a:bodyPr wrap="square" lIns="68580" tIns="34290" rIns="68580" bIns="34290">
            <a:spAutoFit/>
          </a:bodyPr>
          <a:lstStyle>
            <a:defPPr>
              <a:defRPr lang="en-US"/>
            </a:defPPr>
            <a:lvl1pPr>
              <a:defRPr sz="4800" b="1" spc="-300">
                <a:ln w="12700">
                  <a:noFill/>
                  <a:prstDash val="solid"/>
                </a:ln>
                <a:solidFill>
                  <a:srgbClr val="002060"/>
                </a:solidFill>
                <a:latin typeface="Arial" pitchFamily="34" charset="0"/>
                <a:cs typeface="Arial" pitchFamily="34" charset="0"/>
              </a:defRPr>
            </a:lvl1pPr>
          </a:lstStyle>
          <a:p>
            <a:pPr algn="ctr" defTabSz="457200"/>
            <a:r>
              <a:rPr lang="en-GB" sz="3600" spc="0" dirty="0"/>
              <a:t>Analyse School Performance (ASP):</a:t>
            </a:r>
          </a:p>
        </p:txBody>
      </p:sp>
      <p:graphicFrame>
        <p:nvGraphicFramePr>
          <p:cNvPr id="3" name="Table 2"/>
          <p:cNvGraphicFramePr>
            <a:graphicFrameLocks noGrp="1"/>
          </p:cNvGraphicFramePr>
          <p:nvPr>
            <p:extLst>
              <p:ext uri="{D42A27DB-BD31-4B8C-83A1-F6EECF244321}">
                <p14:modId xmlns:p14="http://schemas.microsoft.com/office/powerpoint/2010/main" val="3801442074"/>
              </p:ext>
            </p:extLst>
          </p:nvPr>
        </p:nvGraphicFramePr>
        <p:xfrm>
          <a:off x="1740878" y="2440905"/>
          <a:ext cx="6782636" cy="3054700"/>
        </p:xfrm>
        <a:graphic>
          <a:graphicData uri="http://schemas.openxmlformats.org/drawingml/2006/table">
            <a:tbl>
              <a:tblPr firstRow="1" bandRow="1">
                <a:tableStyleId>{5C22544A-7EE6-4342-B048-85BDC9FD1C3A}</a:tableStyleId>
              </a:tblPr>
              <a:tblGrid>
                <a:gridCol w="1647211">
                  <a:extLst>
                    <a:ext uri="{9D8B030D-6E8A-4147-A177-3AD203B41FA5}">
                      <a16:colId xmlns:a16="http://schemas.microsoft.com/office/drawing/2014/main" val="1581994370"/>
                    </a:ext>
                  </a:extLst>
                </a:gridCol>
                <a:gridCol w="5135425">
                  <a:extLst>
                    <a:ext uri="{9D8B030D-6E8A-4147-A177-3AD203B41FA5}">
                      <a16:colId xmlns:a16="http://schemas.microsoft.com/office/drawing/2014/main" val="4119147516"/>
                    </a:ext>
                  </a:extLst>
                </a:gridCol>
              </a:tblGrid>
              <a:tr h="763675">
                <a:tc>
                  <a:txBody>
                    <a:bodyPr/>
                    <a:lstStyle/>
                    <a:p>
                      <a:pPr algn="ctr"/>
                      <a:r>
                        <a:rPr lang="en-GB" b="1" dirty="0" smtClean="0">
                          <a:solidFill>
                            <a:sysClr val="windowText" lastClr="000000"/>
                          </a:solidFill>
                        </a:rPr>
                        <a:t>What?</a:t>
                      </a:r>
                      <a:endParaRPr lang="en-GB" b="1"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0" dirty="0" smtClean="0">
                          <a:solidFill>
                            <a:srgbClr val="002060"/>
                          </a:solidFill>
                        </a:rPr>
                        <a:t>School specific information, on attainment, absence characteristics. Has dedicated disadvantaged section.</a:t>
                      </a:r>
                      <a:endParaRPr lang="en-GB"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057183"/>
                  </a:ext>
                </a:extLst>
              </a:tr>
              <a:tr h="763675">
                <a:tc>
                  <a:txBody>
                    <a:bodyPr/>
                    <a:lstStyle/>
                    <a:p>
                      <a:pPr algn="ctr"/>
                      <a:r>
                        <a:rPr lang="en-GB" b="1" dirty="0" smtClean="0"/>
                        <a:t>Where?</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solidFill>
                            <a:srgbClr val="002060"/>
                          </a:solidFill>
                        </a:rPr>
                        <a:t>Via</a:t>
                      </a:r>
                      <a:r>
                        <a:rPr lang="en-GB" baseline="0" dirty="0" smtClean="0">
                          <a:solidFill>
                            <a:srgbClr val="002060"/>
                          </a:solidFill>
                        </a:rPr>
                        <a:t> ‘Secure Access’ or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baseline="0" dirty="0" smtClean="0">
                          <a:solidFill>
                            <a:srgbClr val="002060"/>
                          </a:solidFill>
                        </a:rPr>
                        <a:t>analyse-school-performance.service.gov.uk</a:t>
                      </a:r>
                      <a:endParaRPr lang="en-GB" dirty="0" smtClean="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533528"/>
                  </a:ext>
                </a:extLst>
              </a:tr>
              <a:tr h="763675">
                <a:tc>
                  <a:txBody>
                    <a:bodyPr/>
                    <a:lstStyle/>
                    <a:p>
                      <a:pPr algn="ctr"/>
                      <a:r>
                        <a:rPr lang="en-GB" b="1" dirty="0" smtClean="0"/>
                        <a:t>When?</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Updates periodically through September to March. The majority of information appears in January.</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2913640"/>
                  </a:ext>
                </a:extLst>
              </a:tr>
              <a:tr h="763675">
                <a:tc>
                  <a:txBody>
                    <a:bodyPr/>
                    <a:lstStyle/>
                    <a:p>
                      <a:pPr algn="ctr"/>
                      <a:r>
                        <a:rPr lang="en-GB" b="1" dirty="0" smtClean="0"/>
                        <a:t>Who?</a:t>
                      </a:r>
                      <a:endParaRPr lang="en-GB"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rgbClr val="002060"/>
                          </a:solidFill>
                        </a:rPr>
                        <a:t>The ASP is for school leaders and staff, Ofsted can also access the ASP to support inspection.</a:t>
                      </a:r>
                      <a:endParaRPr lang="en-GB"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1623228"/>
                  </a:ext>
                </a:extLst>
              </a:tr>
            </a:tbl>
          </a:graphicData>
        </a:graphic>
      </p:graphicFrame>
    </p:spTree>
    <p:extLst>
      <p:ext uri="{BB962C8B-B14F-4D97-AF65-F5344CB8AC3E}">
        <p14:creationId xmlns:p14="http://schemas.microsoft.com/office/powerpoint/2010/main" val="30956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1406" y="1155560"/>
            <a:ext cx="6591300" cy="5029200"/>
          </a:xfrm>
          <a:prstGeom prst="rect">
            <a:avLst/>
          </a:prstGeom>
        </p:spPr>
      </p:pic>
      <p:sp>
        <p:nvSpPr>
          <p:cNvPr id="3" name="Oval 2"/>
          <p:cNvSpPr/>
          <p:nvPr/>
        </p:nvSpPr>
        <p:spPr>
          <a:xfrm>
            <a:off x="1314380" y="2205893"/>
            <a:ext cx="1356528" cy="753627"/>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prstClr val="white"/>
              </a:solidFill>
              <a:latin typeface="Calibri"/>
            </a:endParaRPr>
          </a:p>
        </p:txBody>
      </p:sp>
    </p:spTree>
    <p:extLst>
      <p:ext uri="{BB962C8B-B14F-4D97-AF65-F5344CB8AC3E}">
        <p14:creationId xmlns:p14="http://schemas.microsoft.com/office/powerpoint/2010/main" val="1320116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93800" y="1716855"/>
            <a:ext cx="7772400" cy="3438525"/>
          </a:xfrm>
          <a:prstGeom prst="rect">
            <a:avLst/>
          </a:prstGeom>
        </p:spPr>
      </p:pic>
      <p:sp>
        <p:nvSpPr>
          <p:cNvPr id="3" name="Oval 2"/>
          <p:cNvSpPr/>
          <p:nvPr/>
        </p:nvSpPr>
        <p:spPr>
          <a:xfrm>
            <a:off x="5692949" y="4388200"/>
            <a:ext cx="783772" cy="38183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prstClr val="white"/>
              </a:solidFill>
              <a:latin typeface="Calibri"/>
            </a:endParaRPr>
          </a:p>
        </p:txBody>
      </p:sp>
      <p:sp>
        <p:nvSpPr>
          <p:cNvPr id="5" name="Oval 4"/>
          <p:cNvSpPr/>
          <p:nvPr/>
        </p:nvSpPr>
        <p:spPr>
          <a:xfrm>
            <a:off x="7573666" y="4388200"/>
            <a:ext cx="783772" cy="381838"/>
          </a:xfrm>
          <a:prstGeom prst="ellipse">
            <a:avLst/>
          </a:prstGeom>
          <a:noFill/>
          <a:ln w="28575">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prstClr val="white"/>
              </a:solidFill>
              <a:latin typeface="Calibri"/>
            </a:endParaRPr>
          </a:p>
        </p:txBody>
      </p:sp>
      <p:sp>
        <p:nvSpPr>
          <p:cNvPr id="6" name="Oval 5"/>
          <p:cNvSpPr/>
          <p:nvPr/>
        </p:nvSpPr>
        <p:spPr>
          <a:xfrm>
            <a:off x="5692949" y="4682956"/>
            <a:ext cx="783772" cy="381988"/>
          </a:xfrm>
          <a:prstGeom prst="ellipse">
            <a:avLst/>
          </a:prstGeom>
          <a:noFill/>
          <a:ln w="28575">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GB">
              <a:solidFill>
                <a:prstClr val="white"/>
              </a:solidFill>
              <a:latin typeface="Calibri"/>
            </a:endParaRPr>
          </a:p>
        </p:txBody>
      </p:sp>
    </p:spTree>
    <p:extLst>
      <p:ext uri="{BB962C8B-B14F-4D97-AF65-F5344CB8AC3E}">
        <p14:creationId xmlns:p14="http://schemas.microsoft.com/office/powerpoint/2010/main" val="1163201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31577" y="990578"/>
            <a:ext cx="8251319" cy="5003369"/>
          </a:xfrm>
          <a:prstGeom prst="rect">
            <a:avLst/>
          </a:prstGeom>
        </p:spPr>
      </p:pic>
    </p:spTree>
    <p:extLst>
      <p:ext uri="{BB962C8B-B14F-4D97-AF65-F5344CB8AC3E}">
        <p14:creationId xmlns:p14="http://schemas.microsoft.com/office/powerpoint/2010/main" val="3738424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56642" y="333197"/>
            <a:ext cx="7267246" cy="6100351"/>
          </a:xfrm>
          <a:prstGeom prst="rect">
            <a:avLst/>
          </a:prstGeom>
        </p:spPr>
      </p:pic>
    </p:spTree>
    <p:extLst>
      <p:ext uri="{BB962C8B-B14F-4D97-AF65-F5344CB8AC3E}">
        <p14:creationId xmlns:p14="http://schemas.microsoft.com/office/powerpoint/2010/main" val="3823787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DP Fla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P Flat" id="{4737E45D-0634-435A-B08B-0B9A64488948}" vid="{29714BF4-25A9-4906-8E98-1D6BD3514D89}"/>
    </a:ext>
  </a:extLst>
</a:theme>
</file>

<file path=ppt/theme/theme2.xml><?xml version="1.0" encoding="utf-8"?>
<a:theme xmlns:a="http://schemas.openxmlformats.org/drawingml/2006/main" name="MDP Ful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P Full" id="{071A41C7-E804-47ED-B3FD-4AF1E1E828C7}" vid="{40D81D4F-39D8-49E9-9954-B6D25A94A6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MDP Flat</Template>
  <TotalTime>24</TotalTime>
  <Words>576</Words>
  <Application>Microsoft Office PowerPoint</Application>
  <PresentationFormat>Widescreen</PresentationFormat>
  <Paragraphs>89</Paragraphs>
  <Slides>18</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MDP Flat</vt:lpstr>
      <vt:lpstr>MDP Full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Minsthorpe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Atherton</dc:creator>
  <cp:lastModifiedBy>Peter Atherton</cp:lastModifiedBy>
  <cp:revision>4</cp:revision>
  <dcterms:created xsi:type="dcterms:W3CDTF">2018-10-03T08:19:13Z</dcterms:created>
  <dcterms:modified xsi:type="dcterms:W3CDTF">2018-10-09T09:14:48Z</dcterms:modified>
</cp:coreProperties>
</file>